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10440988" cy="7561263"/>
  <p:notesSz cx="9926638" cy="6797675"/>
  <p:defaultTextStyle>
    <a:defPPr>
      <a:defRPr lang="de-DE"/>
    </a:defPPr>
    <a:lvl1pPr algn="l" defTabSz="957263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77838" indent="11113" algn="l" defTabSz="957263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57263" indent="23813" algn="l" defTabSz="957263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436688" indent="34925" algn="l" defTabSz="957263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914525" indent="47625" algn="l" defTabSz="957263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521415D9-36F7-43E2-AB2F-B90AF26B5E84}">
      <p14:sectionLst xmlns:p14="http://schemas.microsoft.com/office/powerpoint/2010/main">
        <p14:section name="Abschnitt ohne Titel" id="{114D870D-C927-43C8-A8F1-F306899404E0}">
          <p14:sldIdLst/>
        </p14:section>
        <p14:section name="Abschnitt ohne Titel" id="{A71C09FC-D1EC-4760-91C8-3DEE4FAF8378}">
          <p14:sldIdLst/>
        </p14:section>
        <p14:section name="Abschnitt ohne Titel" id="{91EE3FAE-BB8C-49AB-A5EE-2EB0699AA947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28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eresa Hallinger" initials="TH" lastIdx="2" clrIdx="0"/>
  <p:cmAuthor id="2" name="Marie Lenz" initials="ML" lastIdx="1" clrIdx="1">
    <p:extLst>
      <p:ext uri="{19B8F6BF-5375-455C-9EA6-DF929625EA0E}">
        <p15:presenceInfo xmlns:p15="http://schemas.microsoft.com/office/powerpoint/2012/main" userId="Marie Len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790AC"/>
    <a:srgbClr val="0A90AC"/>
    <a:srgbClr val="1F497D"/>
    <a:srgbClr val="990033"/>
    <a:srgbClr val="FF0066"/>
    <a:srgbClr val="FF3300"/>
    <a:srgbClr val="003C74"/>
    <a:srgbClr val="006600"/>
    <a:srgbClr val="339933"/>
    <a:srgbClr val="001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Helle Formatvorlag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728" autoAdjust="0"/>
    <p:restoredTop sz="97321" autoAdjust="0"/>
  </p:normalViewPr>
  <p:slideViewPr>
    <p:cSldViewPr>
      <p:cViewPr varScale="1">
        <p:scale>
          <a:sx n="138" d="100"/>
          <a:sy n="138" d="100"/>
        </p:scale>
        <p:origin x="276" y="162"/>
      </p:cViewPr>
      <p:guideLst>
        <p:guide orient="horz" pos="2381"/>
        <p:guide pos="32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1" d="100"/>
          <a:sy n="91" d="100"/>
        </p:scale>
        <p:origin x="1718" y="6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16" y="15"/>
            <a:ext cx="4301649" cy="341472"/>
          </a:xfrm>
          <a:prstGeom prst="rect">
            <a:avLst/>
          </a:prstGeom>
        </p:spPr>
        <p:txBody>
          <a:bodyPr vert="horz" lIns="91246" tIns="45623" rIns="91246" bIns="45623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5623424" y="15"/>
            <a:ext cx="4301649" cy="341472"/>
          </a:xfrm>
          <a:prstGeom prst="rect">
            <a:avLst/>
          </a:prstGeom>
        </p:spPr>
        <p:txBody>
          <a:bodyPr vert="horz" lIns="91246" tIns="45623" rIns="91246" bIns="45623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C3C96656-D1F2-440F-82E2-4EF2D4400C5E}" type="datetimeFigureOut">
              <a:rPr lang="de-DE"/>
              <a:pPr>
                <a:defRPr/>
              </a:pPr>
              <a:t>29.10.2026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16" y="6456206"/>
            <a:ext cx="4301649" cy="341471"/>
          </a:xfrm>
          <a:prstGeom prst="rect">
            <a:avLst/>
          </a:prstGeom>
        </p:spPr>
        <p:txBody>
          <a:bodyPr vert="horz" lIns="91246" tIns="45623" rIns="91246" bIns="45623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5623424" y="6456206"/>
            <a:ext cx="4301649" cy="341471"/>
          </a:xfrm>
          <a:prstGeom prst="rect">
            <a:avLst/>
          </a:prstGeom>
        </p:spPr>
        <p:txBody>
          <a:bodyPr vert="horz" wrap="square" lIns="91246" tIns="45623" rIns="91246" bIns="45623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07C52F6-AA9E-41F0-ADB7-FABBFBD85773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9515729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 bwMode="auto">
          <a:xfrm>
            <a:off x="10" y="19"/>
            <a:ext cx="4300063" cy="339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906" tIns="45453" rIns="90906" bIns="45453" numCol="1" anchor="t" anchorCtr="0" compatLnSpc="1">
            <a:prstTxWarp prst="textNoShape">
              <a:avLst/>
            </a:prstTxWarp>
          </a:bodyPr>
          <a:lstStyle>
            <a:lvl1pPr defTabSz="881502" eaLnBrk="1" hangingPunct="1">
              <a:defRPr sz="1100" b="0"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 bwMode="auto">
          <a:xfrm>
            <a:off x="5625002" y="19"/>
            <a:ext cx="4298475" cy="339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906" tIns="45453" rIns="90906" bIns="45453" numCol="1" anchor="t" anchorCtr="0" compatLnSpc="1">
            <a:prstTxWarp prst="textNoShape">
              <a:avLst/>
            </a:prstTxWarp>
          </a:bodyPr>
          <a:lstStyle>
            <a:lvl1pPr algn="r" defTabSz="881502" eaLnBrk="1" hangingPunct="1">
              <a:defRPr sz="1100" b="0"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5F160A73-48EC-4095-A2BB-ED0AEB8629B0}" type="datetimeFigureOut">
              <a:rPr lang="de-DE" altLang="de-DE"/>
              <a:pPr>
                <a:defRPr/>
              </a:pPr>
              <a:t>29.10.2026</a:t>
            </a:fld>
            <a:endParaRPr lang="de-DE" alt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205163" y="508000"/>
            <a:ext cx="3521075" cy="2551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76244" tIns="38122" rIns="76244" bIns="38122" rtlCol="0" anchor="ctr"/>
          <a:lstStyle/>
          <a:p>
            <a:pPr lvl="0"/>
            <a:endParaRPr lang="de-DE" noProof="0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 bwMode="auto">
          <a:xfrm>
            <a:off x="991732" y="3227328"/>
            <a:ext cx="7943214" cy="3058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906" tIns="45453" rIns="90906" bIns="4545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 bwMode="auto">
          <a:xfrm>
            <a:off x="10" y="6456225"/>
            <a:ext cx="4300063" cy="339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906" tIns="45453" rIns="90906" bIns="45453" numCol="1" anchor="b" anchorCtr="0" compatLnSpc="1">
            <a:prstTxWarp prst="textNoShape">
              <a:avLst/>
            </a:prstTxWarp>
          </a:bodyPr>
          <a:lstStyle>
            <a:lvl1pPr defTabSz="881502" eaLnBrk="1" hangingPunct="1">
              <a:defRPr sz="1100" b="0"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 bwMode="auto">
          <a:xfrm>
            <a:off x="5625002" y="6456225"/>
            <a:ext cx="4298475" cy="339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906" tIns="45453" rIns="90906" bIns="45453" numCol="1" anchor="b" anchorCtr="0" compatLnSpc="1">
            <a:prstTxWarp prst="textNoShape">
              <a:avLst/>
            </a:prstTxWarp>
          </a:bodyPr>
          <a:lstStyle>
            <a:lvl1pPr algn="r" defTabSz="873195" eaLnBrk="1" hangingPunct="1">
              <a:defRPr sz="1100" b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423213D-0558-44F3-9D2B-77059CC5297D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0058033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57263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77838" algn="l" defTabSz="957263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57263" algn="l" defTabSz="957263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36688" algn="l" defTabSz="957263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14525" algn="l" defTabSz="957263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396775" algn="l" defTabSz="95871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876130" algn="l" defTabSz="95871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355486" algn="l" defTabSz="95871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834842" algn="l" defTabSz="95871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DE" altLang="de-DE" dirty="0"/>
          </a:p>
        </p:txBody>
      </p:sp>
      <p:sp>
        <p:nvSpPr>
          <p:cNvPr id="5124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0027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27400" indent="-272577" defTabSz="870027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28340" indent="-215526" defTabSz="870027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84747" indent="-215526" defTabSz="870027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42739" indent="-217111" defTabSz="870027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499146" indent="-217111" defTabSz="87002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55549" indent="-217111" defTabSz="87002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11961" indent="-217111" defTabSz="87002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68365" indent="-217111" defTabSz="87002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4D7816F-36AF-4C1C-A87F-008B6FB5CA7E}" type="slidenum">
              <a:rPr lang="de-DE" altLang="de-DE" sz="1100"/>
              <a:pPr>
                <a:spcBef>
                  <a:spcPct val="0"/>
                </a:spcBef>
              </a:pPr>
              <a:t>1</a:t>
            </a:fld>
            <a:endParaRPr lang="de-DE" altLang="de-DE" sz="11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83074" y="2149849"/>
            <a:ext cx="8874840" cy="1483424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66149" y="3921626"/>
            <a:ext cx="7308693" cy="176857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9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87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80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17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96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761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554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348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26CF8-213D-4A5E-A59C-C3B452571481}" type="datetimeFigureOut">
              <a:rPr lang="de-DE"/>
              <a:pPr>
                <a:defRPr/>
              </a:pPr>
              <a:t>29.10.2026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A4906-5997-4425-9E99-49C58815B542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20566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40F73-2A33-4A52-A67C-B3E5772265C2}" type="datetimeFigureOut">
              <a:rPr lang="de-DE"/>
              <a:pPr>
                <a:defRPr/>
              </a:pPr>
              <a:t>29.10.2026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04F15-15F7-4516-973F-AFDDB8BB297B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93178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24767" y="4447074"/>
            <a:ext cx="8874840" cy="1374491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24767" y="2933214"/>
            <a:ext cx="8874840" cy="1513861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935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871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806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1742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967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761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554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348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498F4-77BD-42B6-991B-77EAF5D630BC}" type="datetimeFigureOut">
              <a:rPr lang="de-DE"/>
              <a:pPr>
                <a:defRPr/>
              </a:pPr>
              <a:t>29.10.2026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F6079-8200-430C-9CAA-85CC4849E15E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549716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22050" y="1614790"/>
            <a:ext cx="4611436" cy="4567220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307503" y="1614790"/>
            <a:ext cx="4611436" cy="4567220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F3B44-7DE3-4870-9390-9AC6E8E97A15}" type="datetimeFigureOut">
              <a:rPr lang="de-DE"/>
              <a:pPr>
                <a:defRPr/>
              </a:pPr>
              <a:t>29.10.2026</a:t>
            </a:fld>
            <a:endParaRPr lang="de-DE" dirty="0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AECDE-3CC1-41C9-83C6-026373052416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241217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22060" y="1549108"/>
            <a:ext cx="4613250" cy="645594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9355" indent="0">
              <a:buNone/>
              <a:defRPr sz="2100" b="1"/>
            </a:lvl2pPr>
            <a:lvl3pPr marL="958710" indent="0">
              <a:buNone/>
              <a:defRPr sz="1900" b="1"/>
            </a:lvl3pPr>
            <a:lvl4pPr marL="1438065" indent="0">
              <a:buNone/>
              <a:defRPr sz="1700" b="1"/>
            </a:lvl4pPr>
            <a:lvl5pPr marL="1917420" indent="0">
              <a:buNone/>
              <a:defRPr sz="1700" b="1"/>
            </a:lvl5pPr>
            <a:lvl6pPr marL="2396775" indent="0">
              <a:buNone/>
              <a:defRPr sz="1700" b="1"/>
            </a:lvl6pPr>
            <a:lvl7pPr marL="2876130" indent="0">
              <a:buNone/>
              <a:defRPr sz="1700" b="1"/>
            </a:lvl7pPr>
            <a:lvl8pPr marL="3355486" indent="0">
              <a:buNone/>
              <a:defRPr sz="1700" b="1"/>
            </a:lvl8pPr>
            <a:lvl9pPr marL="3834842" indent="0">
              <a:buNone/>
              <a:defRPr sz="17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22060" y="2194703"/>
            <a:ext cx="4613250" cy="3987307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303888" y="1549108"/>
            <a:ext cx="4615061" cy="645594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9355" indent="0">
              <a:buNone/>
              <a:defRPr sz="2100" b="1"/>
            </a:lvl2pPr>
            <a:lvl3pPr marL="958710" indent="0">
              <a:buNone/>
              <a:defRPr sz="1900" b="1"/>
            </a:lvl3pPr>
            <a:lvl4pPr marL="1438065" indent="0">
              <a:buNone/>
              <a:defRPr sz="1700" b="1"/>
            </a:lvl4pPr>
            <a:lvl5pPr marL="1917420" indent="0">
              <a:buNone/>
              <a:defRPr sz="1700" b="1"/>
            </a:lvl5pPr>
            <a:lvl6pPr marL="2396775" indent="0">
              <a:buNone/>
              <a:defRPr sz="1700" b="1"/>
            </a:lvl6pPr>
            <a:lvl7pPr marL="2876130" indent="0">
              <a:buNone/>
              <a:defRPr sz="1700" b="1"/>
            </a:lvl7pPr>
            <a:lvl8pPr marL="3355486" indent="0">
              <a:buNone/>
              <a:defRPr sz="1700" b="1"/>
            </a:lvl8pPr>
            <a:lvl9pPr marL="3834842" indent="0">
              <a:buNone/>
              <a:defRPr sz="17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303888" y="2194703"/>
            <a:ext cx="4615061" cy="3987307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82653-F3A4-4B19-B85A-26E233C9086E}" type="datetimeFigureOut">
              <a:rPr lang="de-DE"/>
              <a:pPr>
                <a:defRPr/>
              </a:pPr>
              <a:t>29.10.2026</a:t>
            </a:fld>
            <a:endParaRPr lang="de-DE" dirty="0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B7E26-2589-421F-A5A4-4C43DADE089A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918254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5FBDA-1F7C-46E5-801F-FAC0455D023B}" type="datetimeFigureOut">
              <a:rPr lang="de-DE"/>
              <a:pPr>
                <a:defRPr/>
              </a:pPr>
              <a:t>29.10.2026</a:t>
            </a:fld>
            <a:endParaRPr lang="de-DE" dirty="0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97AE64-D3DF-48A1-85D5-A606636BCC76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729111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72C118-5CDE-477E-BC3E-F8DF7A63B6CE}" type="datetimeFigureOut">
              <a:rPr lang="de-DE"/>
              <a:pPr>
                <a:defRPr/>
              </a:pPr>
              <a:t>29.10.2026</a:t>
            </a:fld>
            <a:endParaRPr lang="de-DE" dirty="0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027A4-FBDD-4D7A-A033-81AF4AD67967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694135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22060" y="275540"/>
            <a:ext cx="3435013" cy="1172644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082138" y="275542"/>
            <a:ext cx="5836803" cy="590646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22060" y="1448185"/>
            <a:ext cx="3435013" cy="4733827"/>
          </a:xfrm>
        </p:spPr>
        <p:txBody>
          <a:bodyPr/>
          <a:lstStyle>
            <a:lvl1pPr marL="0" indent="0">
              <a:buNone/>
              <a:defRPr sz="1500"/>
            </a:lvl1pPr>
            <a:lvl2pPr marL="479355" indent="0">
              <a:buNone/>
              <a:defRPr sz="1300"/>
            </a:lvl2pPr>
            <a:lvl3pPr marL="958710" indent="0">
              <a:buNone/>
              <a:defRPr sz="1100"/>
            </a:lvl3pPr>
            <a:lvl4pPr marL="1438065" indent="0">
              <a:buNone/>
              <a:defRPr sz="1000"/>
            </a:lvl4pPr>
            <a:lvl5pPr marL="1917420" indent="0">
              <a:buNone/>
              <a:defRPr sz="1000"/>
            </a:lvl5pPr>
            <a:lvl6pPr marL="2396775" indent="0">
              <a:buNone/>
              <a:defRPr sz="1000"/>
            </a:lvl6pPr>
            <a:lvl7pPr marL="2876130" indent="0">
              <a:buNone/>
              <a:defRPr sz="1000"/>
            </a:lvl7pPr>
            <a:lvl8pPr marL="3355486" indent="0">
              <a:buNone/>
              <a:defRPr sz="1000"/>
            </a:lvl8pPr>
            <a:lvl9pPr marL="3834842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8ACC6-EC89-4182-8950-0310A5C307E8}" type="datetimeFigureOut">
              <a:rPr lang="de-DE"/>
              <a:pPr>
                <a:defRPr/>
              </a:pPr>
              <a:t>29.10.2026</a:t>
            </a:fld>
            <a:endParaRPr lang="de-DE" dirty="0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3E93F-3C05-433C-A86B-4F05DC312432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39936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46515" y="4844364"/>
            <a:ext cx="6264593" cy="571905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2046515" y="618361"/>
            <a:ext cx="6264593" cy="4152310"/>
          </a:xfrm>
        </p:spPr>
        <p:txBody>
          <a:bodyPr rtlCol="0">
            <a:normAutofit/>
          </a:bodyPr>
          <a:lstStyle>
            <a:lvl1pPr marL="0" indent="0">
              <a:buNone/>
              <a:defRPr sz="3300"/>
            </a:lvl1pPr>
            <a:lvl2pPr marL="479355" indent="0">
              <a:buNone/>
              <a:defRPr sz="2900"/>
            </a:lvl2pPr>
            <a:lvl3pPr marL="958710" indent="0">
              <a:buNone/>
              <a:defRPr sz="2500"/>
            </a:lvl3pPr>
            <a:lvl4pPr marL="1438065" indent="0">
              <a:buNone/>
              <a:defRPr sz="2100"/>
            </a:lvl4pPr>
            <a:lvl5pPr marL="1917420" indent="0">
              <a:buNone/>
              <a:defRPr sz="2100"/>
            </a:lvl5pPr>
            <a:lvl6pPr marL="2396775" indent="0">
              <a:buNone/>
              <a:defRPr sz="2100"/>
            </a:lvl6pPr>
            <a:lvl7pPr marL="2876130" indent="0">
              <a:buNone/>
              <a:defRPr sz="2100"/>
            </a:lvl7pPr>
            <a:lvl8pPr marL="3355486" indent="0">
              <a:buNone/>
              <a:defRPr sz="2100"/>
            </a:lvl8pPr>
            <a:lvl9pPr marL="3834842" indent="0">
              <a:buNone/>
              <a:defRPr sz="2100"/>
            </a:lvl9pPr>
          </a:lstStyle>
          <a:p>
            <a:pPr lvl="0"/>
            <a:endParaRPr lang="de-DE" noProof="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2046515" y="5416267"/>
            <a:ext cx="6264593" cy="812199"/>
          </a:xfrm>
        </p:spPr>
        <p:txBody>
          <a:bodyPr/>
          <a:lstStyle>
            <a:lvl1pPr marL="0" indent="0">
              <a:buNone/>
              <a:defRPr sz="1500"/>
            </a:lvl1pPr>
            <a:lvl2pPr marL="479355" indent="0">
              <a:buNone/>
              <a:defRPr sz="1300"/>
            </a:lvl2pPr>
            <a:lvl3pPr marL="958710" indent="0">
              <a:buNone/>
              <a:defRPr sz="1100"/>
            </a:lvl3pPr>
            <a:lvl4pPr marL="1438065" indent="0">
              <a:buNone/>
              <a:defRPr sz="1000"/>
            </a:lvl4pPr>
            <a:lvl5pPr marL="1917420" indent="0">
              <a:buNone/>
              <a:defRPr sz="1000"/>
            </a:lvl5pPr>
            <a:lvl6pPr marL="2396775" indent="0">
              <a:buNone/>
              <a:defRPr sz="1000"/>
            </a:lvl6pPr>
            <a:lvl7pPr marL="2876130" indent="0">
              <a:buNone/>
              <a:defRPr sz="1000"/>
            </a:lvl7pPr>
            <a:lvl8pPr marL="3355486" indent="0">
              <a:buNone/>
              <a:defRPr sz="1000"/>
            </a:lvl8pPr>
            <a:lvl9pPr marL="3834842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6F031-657A-4130-B304-781CE24E9497}" type="datetimeFigureOut">
              <a:rPr lang="de-DE"/>
              <a:pPr>
                <a:defRPr/>
              </a:pPr>
              <a:t>29.10.2026</a:t>
            </a:fld>
            <a:endParaRPr lang="de-DE" dirty="0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D0290-42DD-47C4-AA91-7DAC5BBA7C0C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985673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E281-A11C-47CE-BDC8-FE73E0144370}" type="datetimeFigureOut">
              <a:rPr lang="de-DE"/>
              <a:pPr>
                <a:defRPr/>
              </a:pPr>
              <a:t>29.10.2026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0D980E-6FC9-4BB2-87AB-3BC2E4A8C8BE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597139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569717" y="277144"/>
            <a:ext cx="2349221" cy="5904866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22057" y="277144"/>
            <a:ext cx="6873650" cy="5904866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604D27-D59B-470E-B9A8-F7B13C98EDE6}" type="datetimeFigureOut">
              <a:rPr lang="de-DE"/>
              <a:pPr>
                <a:defRPr/>
              </a:pPr>
              <a:t>29.10.2026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490D2D-FFCE-4F05-9674-2182B36AEDF3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75925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522288" y="301625"/>
            <a:ext cx="9396412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5871" tIns="47936" rIns="95871" bIns="4793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Titelmasterformat durch Klicken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522288" y="1765300"/>
            <a:ext cx="9396412" cy="498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5871" tIns="47936" rIns="95871" bIns="4793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Textmasterformat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522288" y="7008813"/>
            <a:ext cx="2438400" cy="400050"/>
          </a:xfrm>
          <a:prstGeom prst="rect">
            <a:avLst/>
          </a:prstGeom>
        </p:spPr>
        <p:txBody>
          <a:bodyPr vert="horz" lIns="95871" tIns="47936" rIns="95871" bIns="47936" rtlCol="0" anchor="ctr"/>
          <a:lstStyle>
            <a:lvl1pPr algn="l" defTabSz="958710" eaLnBrk="1" fontAlgn="auto" hangingPunct="1">
              <a:spcBef>
                <a:spcPts val="0"/>
              </a:spcBef>
              <a:spcAft>
                <a:spcPts val="0"/>
              </a:spcAft>
              <a:defRPr sz="13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B82CDD1-B668-4B26-91F4-B424A15F303E}" type="datetimeFigureOut">
              <a:rPr lang="de-DE"/>
              <a:pPr>
                <a:defRPr/>
              </a:pPr>
              <a:t>29.10.2026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567113" y="7008813"/>
            <a:ext cx="3306762" cy="400050"/>
          </a:xfrm>
          <a:prstGeom prst="rect">
            <a:avLst/>
          </a:prstGeom>
        </p:spPr>
        <p:txBody>
          <a:bodyPr vert="horz" lIns="95871" tIns="47936" rIns="95871" bIns="47936" rtlCol="0" anchor="ctr"/>
          <a:lstStyle>
            <a:lvl1pPr algn="ctr" defTabSz="958710" eaLnBrk="1" fontAlgn="auto" hangingPunct="1">
              <a:spcBef>
                <a:spcPts val="0"/>
              </a:spcBef>
              <a:spcAft>
                <a:spcPts val="0"/>
              </a:spcAft>
              <a:defRPr sz="13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7480300" y="7008813"/>
            <a:ext cx="2438400" cy="400050"/>
          </a:xfrm>
          <a:prstGeom prst="rect">
            <a:avLst/>
          </a:prstGeom>
        </p:spPr>
        <p:txBody>
          <a:bodyPr vert="horz" wrap="square" lIns="95871" tIns="47936" rIns="95871" bIns="47936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300" b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8E0631C-8B4C-46D3-BAE4-284984E8B2B5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57263" rtl="0" eaLnBrk="0" fontAlgn="base" hangingPunct="0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57263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2pPr>
      <a:lvl3pPr algn="ctr" defTabSz="957263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3pPr>
      <a:lvl4pPr algn="ctr" defTabSz="957263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4pPr>
      <a:lvl5pPr algn="ctr" defTabSz="957263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5pPr>
      <a:lvl6pPr marL="490941" algn="ctr" defTabSz="958018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6pPr>
      <a:lvl7pPr marL="981883" algn="ctr" defTabSz="958018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7pPr>
      <a:lvl8pPr marL="1472824" algn="ctr" defTabSz="958018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8pPr>
      <a:lvl9pPr marL="1963765" algn="ctr" defTabSz="958018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9pPr>
    </p:titleStyle>
    <p:bodyStyle>
      <a:lvl1pPr marL="357188" indent="-357188" algn="l" defTabSz="95726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6288" indent="-296863" algn="l" defTabSz="95726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6975" indent="-238125" algn="l" defTabSz="95726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6400" indent="-238125" algn="l" defTabSz="95726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55825" indent="-238125" algn="l" defTabSz="95726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36453" indent="-239678" algn="l" defTabSz="95871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15809" indent="-239678" algn="l" defTabSz="95871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95164" indent="-239678" algn="l" defTabSz="95871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74519" indent="-239678" algn="l" defTabSz="95871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5871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9355" algn="l" defTabSz="95871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8710" algn="l" defTabSz="95871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38065" algn="l" defTabSz="95871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7420" algn="l" defTabSz="95871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96775" algn="l" defTabSz="95871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76130" algn="l" defTabSz="95871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55486" algn="l" defTabSz="95871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34842" algn="l" defTabSz="95871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hyperlink" Target="https://maps.google.com/maps?ll=47.633904,12.958656&amp;z=15&amp;t=m&amp;hl=de&amp;gl=US&amp;mapclient=apiv3" TargetMode="External"/><Relationship Id="rId10" Type="http://schemas.openxmlformats.org/officeDocument/2006/relationships/image" Target="../media/image7.png"/><Relationship Id="rId4" Type="http://schemas.openxmlformats.org/officeDocument/2006/relationships/image" Target="../media/image2.jpe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4" descr="T:\ALLE\Internet, Werbung, Druckdatein\Neue Marke Berchtesgaden\Logo_Berchtesgaden_Scho¦ênau_CMYK kle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7505" y="150650"/>
            <a:ext cx="1646238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Inhaltsplatzhalter 7"/>
          <p:cNvSpPr txBox="1">
            <a:spLocks/>
          </p:cNvSpPr>
          <p:nvPr/>
        </p:nvSpPr>
        <p:spPr bwMode="auto">
          <a:xfrm>
            <a:off x="5281460" y="-35793"/>
            <a:ext cx="5195064" cy="6408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871" tIns="0" rIns="95871" bIns="0"/>
          <a:lstStyle>
            <a:lvl1pPr>
              <a:spcBef>
                <a:spcPct val="20000"/>
              </a:spcBef>
              <a:buFont typeface="Arial" charset="0"/>
              <a:buChar char="•"/>
              <a:defRPr sz="33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1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1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1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1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1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5726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1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spcBef>
                <a:spcPts val="0"/>
              </a:spcBef>
              <a:spcAft>
                <a:spcPts val="0"/>
              </a:spcAft>
              <a:buNone/>
            </a:pPr>
            <a:endParaRPr lang="nb-NO" sz="400" dirty="0">
              <a:solidFill>
                <a:srgbClr val="003C74"/>
              </a:solidFill>
              <a:latin typeface="Transat Standard" panose="020B0503040603020202" pitchFamily="34" charset="0"/>
              <a:cs typeface="Arial" charset="0"/>
            </a:endParaRPr>
          </a:p>
          <a:p>
            <a:pPr lvl="0" algn="ctr">
              <a:spcBef>
                <a:spcPts val="0"/>
              </a:spcBef>
              <a:spcAft>
                <a:spcPts val="0"/>
              </a:spcAft>
              <a:buNone/>
            </a:pPr>
            <a:endParaRPr lang="nb-NO" sz="500" dirty="0">
              <a:solidFill>
                <a:srgbClr val="003C74"/>
              </a:solidFill>
              <a:latin typeface="Transat Standard" panose="020B0503040603020202" pitchFamily="34" charset="0"/>
              <a:cs typeface="Arial" charset="0"/>
            </a:endParaRPr>
          </a:p>
          <a:p>
            <a:pPr lv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nb-NO" sz="1600" dirty="0">
                <a:solidFill>
                  <a:srgbClr val="003C74"/>
                </a:solidFill>
                <a:latin typeface="Transat Standard" panose="020B0503040603020202" pitchFamily="34" charset="0"/>
                <a:cs typeface="Arial" charset="0"/>
              </a:rPr>
              <a:t>Veranstaltungskalender für Freitag:</a:t>
            </a:r>
          </a:p>
          <a:p>
            <a:pPr lvl="0" algn="ctr">
              <a:spcBef>
                <a:spcPts val="0"/>
              </a:spcBef>
              <a:spcAft>
                <a:spcPts val="0"/>
              </a:spcAft>
              <a:buNone/>
            </a:pPr>
            <a:endParaRPr lang="nb-NO" sz="200" dirty="0">
              <a:solidFill>
                <a:srgbClr val="003C74"/>
              </a:solidFill>
              <a:latin typeface="Transat Standard" panose="020B0503040603020202" pitchFamily="34" charset="0"/>
              <a:cs typeface="Arial" charset="0"/>
            </a:endParaRP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charset="0"/>
              </a:rPr>
              <a:t>08:00 – 09:00 &amp; 17:30 – 18:30 Uhr Yoga bei Frau</a:t>
            </a:r>
            <a:r>
              <a:rPr lang="de-DE" sz="1050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 Boga</a:t>
            </a:r>
            <a:r>
              <a:rPr lang="de-DE" sz="1050" b="0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 – mit Gästekarte kostenlos</a:t>
            </a:r>
            <a:endParaRPr kumimoji="0" lang="de-DE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ansat Standard" pitchFamily="34" charset="0"/>
              <a:ea typeface="+mn-ea"/>
              <a:cs typeface="Arial" charset="0"/>
            </a:endParaRP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Entspannungsübungen für Körper und Geist. Lockere Kleidung und 1 – 2 Decken mitbringen.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Veranstaltungssaal im Rathaus, 2. Stock, Rathausplatz 1, 83471 Schönau a. Königssee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charset="0"/>
              </a:rPr>
              <a:t>08:00 – 12:00 Uhr Berchtesgadener Wochen- und Bauernmarkt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charset="0"/>
              </a:rPr>
              <a:t>Entspannt einkaufen am Weihnachtsschützenplatz in Berchtesgaden. 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charset="0"/>
              </a:rPr>
              <a:t>Parkmöglichkeit: Tiefgarage Berchtesgaden, Maximilianstraße 9 ½, 83471 Berchtesgaden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050" kern="1000" dirty="0">
                <a:solidFill>
                  <a:prstClr val="black"/>
                </a:solidFill>
                <a:latin typeface="Transat Standard" pitchFamily="34" charset="0"/>
              </a:rPr>
              <a:t>10:30 und </a:t>
            </a:r>
            <a:r>
              <a:rPr kumimoji="0" lang="de-DE" sz="1050" b="1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14:00 Uhr Führung durch das Königliche Schloss Berchtesgaden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Dauer ca. 1 Stunde. Eintritt: Erwachsene 15.00 €, Kinder (12-17 Jahre) 5.00 €. 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Königliches Schloss Berchtesgaden, Schlossplatz 2, 83471 Berchtesgaden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Parkmöglichkeit: Tiefgarage </a:t>
            </a:r>
            <a:r>
              <a:rPr kumimoji="0" lang="de-DE" sz="1050" b="0" i="0" u="none" strike="noStrike" kern="10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AlpenCongress</a:t>
            </a:r>
            <a:r>
              <a:rPr kumimoji="0" lang="de-DE" sz="1050" b="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, Maximilianstraße 9, 83471 Berchtesgaden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sz="1050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1</a:t>
            </a:r>
            <a:r>
              <a:rPr kumimoji="0" lang="de-DE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charset="0"/>
              </a:rPr>
              <a:t>9:30 – 21:30 Uhr Eishockey – Eishalle Berchtesgaden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charset="0"/>
              </a:rPr>
              <a:t>Spiel der 1. </a:t>
            </a:r>
            <a:r>
              <a:rPr lang="de-DE" sz="1050" b="0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Mannschaft – EV Berchtesgaden gegen Eisbach Warriors München. </a:t>
            </a:r>
            <a:r>
              <a:rPr kumimoji="0" lang="de-DE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charset="0"/>
              </a:rPr>
              <a:t>Preis 5.00 €. 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sz="1050" b="0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Eishalle Berchtesgaden, An der Schießstätte, 83471 Berchtesgaden</a:t>
            </a:r>
            <a:endParaRPr lang="de-DE" sz="300" b="0" kern="1000" dirty="0">
              <a:solidFill>
                <a:prstClr val="black"/>
              </a:solidFill>
              <a:latin typeface="Transat Standard" pitchFamily="34" charset="0"/>
            </a:endParaRP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500" dirty="0">
              <a:solidFill>
                <a:srgbClr val="003C74"/>
              </a:solidFill>
              <a:latin typeface="Transat Standard" panose="020B0503040603020202" pitchFamily="34" charset="0"/>
              <a:cs typeface="Arial" charset="0"/>
            </a:endParaRP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600" dirty="0">
                <a:solidFill>
                  <a:srgbClr val="003C74"/>
                </a:solidFill>
                <a:latin typeface="Transat Standard" panose="020B0503040603020202" pitchFamily="34" charset="0"/>
                <a:cs typeface="Arial" charset="0"/>
              </a:rPr>
              <a:t>                Veranstaltungskalender für Samstag:</a:t>
            </a: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b-NO" sz="200" b="1" i="0" u="none" strike="noStrike" kern="1200" cap="none" spc="0" normalizeH="0" baseline="0" noProof="0" dirty="0">
              <a:ln>
                <a:noFill/>
              </a:ln>
              <a:solidFill>
                <a:srgbClr val="003C74"/>
              </a:solidFill>
              <a:effectLst/>
              <a:uLnTx/>
              <a:uFillTx/>
              <a:latin typeface="Transat Standard" panose="020B0503040603020202" pitchFamily="34" charset="0"/>
              <a:ea typeface="+mn-ea"/>
              <a:cs typeface="Arial" charset="0"/>
            </a:endParaRP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1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10:00 – 16:00 Uhr Gedächtnisausstellung für Hans-Jürgen Zimmermann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Anlässlich des ersten Todestages von Hans Jürgen Zimmermann hat der Verein "Freunde des Heimatmuseums" eine besondere Werkschau mit ausgewählten Aquarellen und Zeichnungen des versierten Architekten und Künstlers konzipiert. Eintritt: 3.00 €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Museum Schloss Adelsheim, </a:t>
            </a:r>
            <a:r>
              <a:rPr kumimoji="0" lang="de-DE" sz="1050" b="0" i="0" u="none" strike="noStrike" kern="10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Schroffenbergallee</a:t>
            </a:r>
            <a:r>
              <a:rPr kumimoji="0" lang="de-DE" sz="1050" b="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 6, 83471 Berchtesgaden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charset="0"/>
              </a:rPr>
              <a:t>10:30 – 11:45 Uhr Geführter Spaziergang durch den Historischen Ortskern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Entdecken Sie die außergewöhnliche Geschichte der ehemaligen Fürstpropstei Berchtesgaden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auf einem Rundgang durch das Zentrum mit den Gästeführern Berchtesgaden. Preis 10.00 €.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Treffpunkt: Tourist-Information / </a:t>
            </a:r>
            <a:r>
              <a:rPr kumimoji="0" lang="de-DE" sz="1050" b="0" i="0" u="none" strike="noStrike" kern="10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AlpenCongress</a:t>
            </a:r>
            <a:r>
              <a:rPr kumimoji="0" lang="de-DE" sz="1050" b="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, Maximilianstr. 9, 83471 Berchtesgaden</a:t>
            </a:r>
            <a:endParaRPr kumimoji="0" lang="de-DE" sz="1050" b="1" i="0" u="none" strike="noStrike" kern="10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ansat Standard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19:30 Uhr Heimkampf TSV Berchtesgaden Ringen gegen den TV Erlangen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0" i="0" u="none" strike="noStrike" kern="10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AlpenCongress</a:t>
            </a:r>
            <a:r>
              <a:rPr kumimoji="0" lang="de-DE" sz="1050" b="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 Berchtesgaden, Maximilianstraße 9, 83471 Berchtesgaden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500" b="0" i="0" u="none" strike="noStrike" kern="10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ansat Standard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600" b="1" i="0" u="none" strike="noStrike" kern="1200" cap="none" spc="0" normalizeH="0" baseline="0" noProof="0" dirty="0">
                <a:ln>
                  <a:noFill/>
                </a:ln>
                <a:solidFill>
                  <a:srgbClr val="003C74"/>
                </a:solidFill>
                <a:effectLst/>
                <a:uLnTx/>
                <a:uFillTx/>
                <a:latin typeface="Transat Standard" panose="020B0503040603020202" pitchFamily="34" charset="0"/>
                <a:ea typeface="+mn-ea"/>
                <a:cs typeface="Arial" charset="0"/>
              </a:rPr>
              <a:t> Veranstaltungskalender für Sonntag:</a:t>
            </a:r>
            <a:endParaRPr kumimoji="0" lang="nb-NO" sz="300" b="1" i="0" u="none" strike="noStrike" kern="1200" cap="none" spc="0" normalizeH="0" baseline="0" noProof="0" dirty="0">
              <a:ln>
                <a:noFill/>
              </a:ln>
              <a:solidFill>
                <a:srgbClr val="003C74"/>
              </a:solidFill>
              <a:effectLst/>
              <a:uLnTx/>
              <a:uFillTx/>
              <a:latin typeface="Transat Standard" panose="020B0503040603020202" pitchFamily="34" charset="0"/>
              <a:ea typeface="+mn-ea"/>
              <a:cs typeface="Arial" charset="0"/>
            </a:endParaRP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b-NO" sz="200" dirty="0">
              <a:solidFill>
                <a:prstClr val="black"/>
              </a:solidFill>
              <a:latin typeface="Transat Standard" pitchFamily="34" charset="0"/>
              <a:cs typeface="Arial" charset="0"/>
            </a:endParaRP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b-NO" sz="1050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10:00 Uhr Festemesse in der Pfarrkirche Unterstein-Mariä Sieben Schmerzen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b-NO" sz="1050" b="0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Pfarrkirche Mariä Sieben Schmerzen, Untersteiner Str. 28, 83471 Schönau a. Königssee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b-NO" sz="1050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13:30 &amp; 14:30 Uhr Totengedenken an Allerheiligen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b-NO" sz="1050" b="0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13:30 Uhr Alter Friedhof Berchtesgaden, Baumgartenallee 7, 83471 Berchtesgaden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b-NO" sz="1050" b="0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14:30 Uhr Neuer Friedhof – Bergfriedhof, Am Friedhof 11, 83471 Schönau a. Königssee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b-NO" sz="1050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17:15 &amp; 20:00 Uhr </a:t>
            </a:r>
            <a:r>
              <a:rPr kumimoji="0" lang="de-DE" sz="105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„</a:t>
            </a:r>
            <a:r>
              <a:rPr lang="nb-NO" sz="1050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Der perfekte Urlaub</a:t>
            </a:r>
            <a:r>
              <a:rPr kumimoji="0" lang="de-DE" sz="105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“</a:t>
            </a:r>
            <a:r>
              <a:rPr lang="nb-NO" sz="1050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  im Kino Berchtesgaden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b-NO" sz="1050" b="0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Ab 12 Jahren // 126 Minuten; Nähere Informationen und Tickets unter kino-berchtesgaden.de 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b-NO" sz="1050" b="0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Kino Berchtesgaden im AlpenCongress, Maximilianstraße 9, 83471 Berchtesgaden</a:t>
            </a: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b-NO" sz="800" dirty="0">
              <a:solidFill>
                <a:srgbClr val="003C74"/>
              </a:solidFill>
              <a:latin typeface="Transat Standard" panose="020B0503040603020202" pitchFamily="34" charset="0"/>
              <a:cs typeface="Arial" charset="0"/>
            </a:endParaRPr>
          </a:p>
          <a:p>
            <a:pPr marL="0" marR="0" lvl="0" indent="0" algn="l" defTabSz="95726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sz="1050" b="0" dirty="0">
              <a:latin typeface="Transat Standard" panose="020B0503040603020202" pitchFamily="34" charset="0"/>
              <a:cs typeface="Arial" charset="0"/>
            </a:endParaRPr>
          </a:p>
        </p:txBody>
      </p:sp>
      <p:pic>
        <p:nvPicPr>
          <p:cNvPr id="4103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207962"/>
            <a:ext cx="1108075" cy="60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4" name="AutoShape 16" descr="Schauer und Gewitter"/>
          <p:cNvSpPr>
            <a:spLocks noChangeAspect="1" noChangeArrowheads="1"/>
          </p:cNvSpPr>
          <p:nvPr/>
        </p:nvSpPr>
        <p:spPr bwMode="auto">
          <a:xfrm>
            <a:off x="1538055" y="-239447"/>
            <a:ext cx="5715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 altLang="de-DE"/>
          </a:p>
        </p:txBody>
      </p:sp>
      <p:sp>
        <p:nvSpPr>
          <p:cNvPr id="4106" name="AutoShape 20" descr="Schauer und Gewitter"/>
          <p:cNvSpPr>
            <a:spLocks noChangeAspect="1" noChangeArrowheads="1"/>
          </p:cNvSpPr>
          <p:nvPr/>
        </p:nvSpPr>
        <p:spPr bwMode="auto">
          <a:xfrm>
            <a:off x="512763" y="158750"/>
            <a:ext cx="5715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 altLang="de-DE"/>
          </a:p>
        </p:txBody>
      </p:sp>
      <p:sp>
        <p:nvSpPr>
          <p:cNvPr id="4107" name="AutoShape 24" descr="Schauer und Gewitter"/>
          <p:cNvSpPr>
            <a:spLocks noChangeAspect="1" noChangeArrowheads="1"/>
          </p:cNvSpPr>
          <p:nvPr/>
        </p:nvSpPr>
        <p:spPr bwMode="auto">
          <a:xfrm>
            <a:off x="612775" y="266700"/>
            <a:ext cx="5715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 altLang="de-DE"/>
          </a:p>
        </p:txBody>
      </p:sp>
      <p:sp>
        <p:nvSpPr>
          <p:cNvPr id="4112" name="AutoShape 24" descr="teils bewölkt"/>
          <p:cNvSpPr>
            <a:spLocks noChangeAspect="1" noChangeArrowheads="1"/>
          </p:cNvSpPr>
          <p:nvPr/>
        </p:nvSpPr>
        <p:spPr bwMode="auto">
          <a:xfrm>
            <a:off x="460375" y="114300"/>
            <a:ext cx="5715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 altLang="de-DE"/>
          </a:p>
        </p:txBody>
      </p:sp>
      <p:sp>
        <p:nvSpPr>
          <p:cNvPr id="4113" name="AutoShape 23" descr="sonnig"/>
          <p:cNvSpPr>
            <a:spLocks noChangeAspect="1" noChangeArrowheads="1"/>
          </p:cNvSpPr>
          <p:nvPr/>
        </p:nvSpPr>
        <p:spPr bwMode="auto">
          <a:xfrm>
            <a:off x="612775" y="266700"/>
            <a:ext cx="5715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 altLang="de-DE"/>
          </a:p>
        </p:txBody>
      </p:sp>
      <p:sp>
        <p:nvSpPr>
          <p:cNvPr id="19" name="AutoShape 2" descr="Schauer"/>
          <p:cNvSpPr>
            <a:spLocks noChangeAspect="1" noChangeArrowheads="1"/>
          </p:cNvSpPr>
          <p:nvPr/>
        </p:nvSpPr>
        <p:spPr bwMode="auto">
          <a:xfrm>
            <a:off x="3082577" y="16897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" name="Rechteck 12"/>
          <p:cNvSpPr/>
          <p:nvPr/>
        </p:nvSpPr>
        <p:spPr>
          <a:xfrm>
            <a:off x="1222375" y="1051643"/>
            <a:ext cx="3358431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58018" eaLnBrk="1" hangingPunct="1">
              <a:lnSpc>
                <a:spcPct val="90000"/>
              </a:lnSpc>
              <a:buSzPct val="80000"/>
              <a:defRPr/>
            </a:pPr>
            <a:r>
              <a:rPr lang="de-DE" altLang="de-DE" sz="1200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Höchsttemperatur	</a:t>
            </a:r>
            <a:r>
              <a:rPr lang="de-DE" altLang="de-DE" sz="1200" dirty="0">
                <a:solidFill>
                  <a:srgbClr val="FF0000"/>
                </a:solidFill>
                <a:latin typeface="Transat Standard" pitchFamily="34" charset="0"/>
                <a:cs typeface="Arial" charset="0"/>
              </a:rPr>
              <a:t>       9°C  </a:t>
            </a:r>
          </a:p>
          <a:p>
            <a:pPr defTabSz="958018" eaLnBrk="1" hangingPunct="1">
              <a:lnSpc>
                <a:spcPct val="90000"/>
              </a:lnSpc>
              <a:buSzPct val="80000"/>
              <a:defRPr/>
            </a:pPr>
            <a:r>
              <a:rPr lang="de-DE" altLang="de-DE" sz="1200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Tiefsttemperatur</a:t>
            </a:r>
            <a:r>
              <a:rPr lang="de-DE" altLang="de-DE" sz="1200" dirty="0">
                <a:solidFill>
                  <a:schemeClr val="tx2"/>
                </a:solidFill>
                <a:latin typeface="Transat Standard" pitchFamily="34" charset="0"/>
                <a:cs typeface="Arial" charset="0"/>
              </a:rPr>
              <a:t>	       4°C</a:t>
            </a:r>
          </a:p>
        </p:txBody>
      </p:sp>
      <p:sp>
        <p:nvSpPr>
          <p:cNvPr id="9" name="AutoShape 2" descr="Ball, Christmas Ball, Ball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8" name="AutoShape 4" descr="bedeckt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" name="Rectangle 4">
            <a:hlinkClick r:id="rId5" tooltip="Dieses Gebiet in Google Maps öffnen (in neuem Fenster)"/>
          </p:cNvPr>
          <p:cNvSpPr>
            <a:spLocks noChangeArrowheads="1"/>
          </p:cNvSpPr>
          <p:nvPr/>
        </p:nvSpPr>
        <p:spPr bwMode="auto">
          <a:xfrm>
            <a:off x="-900186" y="1354551"/>
            <a:ext cx="6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altLang="de-D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5313536" y="7321068"/>
            <a:ext cx="484303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Weitere Veranstaltungen auf koenigssee.de </a:t>
            </a:r>
            <a:r>
              <a:rPr lang="de-DE" sz="800" b="0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| Änderungen und Irrtümer vorbehalten!</a:t>
            </a:r>
          </a:p>
        </p:txBody>
      </p:sp>
      <p:sp>
        <p:nvSpPr>
          <p:cNvPr id="24" name="AutoShape 12" descr="Regen"/>
          <p:cNvSpPr>
            <a:spLocks noChangeAspect="1" noChangeArrowheads="1"/>
          </p:cNvSpPr>
          <p:nvPr/>
        </p:nvSpPr>
        <p:spPr bwMode="auto">
          <a:xfrm>
            <a:off x="3996358" y="-341525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5" name="AutoShape 2" descr="teils Nebel, teils klar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" name="AutoShape 6" descr="leichter Regen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" name="AutoShape 6" descr="wechselnd bewölkt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" name="AutoShape 4" descr="stark bewölkt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" name="AutoShape 2" descr="Regen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" name="AutoShape 2" descr="wechselnd bewölkt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" name="AutoShape 2" descr="wechselnd bewölkt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" name="AutoShape 4" descr="wechselnd bewölkt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" name="AutoShape 2" descr="wechselnd bewölkt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" name="Rechteck 22"/>
          <p:cNvSpPr/>
          <p:nvPr/>
        </p:nvSpPr>
        <p:spPr>
          <a:xfrm>
            <a:off x="30830" y="1501137"/>
            <a:ext cx="942216" cy="89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58018" eaLnBrk="1" hangingPunct="1">
              <a:lnSpc>
                <a:spcPct val="150000"/>
              </a:lnSpc>
              <a:buSzPct val="80000"/>
              <a:defRPr/>
            </a:pPr>
            <a:r>
              <a:rPr lang="de-DE" altLang="de-DE" sz="1200" dirty="0">
                <a:solidFill>
                  <a:prstClr val="black"/>
                </a:solidFill>
                <a:latin typeface="Transat Standard" pitchFamily="34" charset="0"/>
              </a:rPr>
              <a:t>Morgen </a:t>
            </a:r>
          </a:p>
          <a:p>
            <a:pPr lvl="0" defTabSz="958018" eaLnBrk="1" hangingPunct="1">
              <a:lnSpc>
                <a:spcPct val="150000"/>
              </a:lnSpc>
              <a:buSzPct val="80000"/>
              <a:defRPr/>
            </a:pPr>
            <a:r>
              <a:rPr lang="de-DE" altLang="de-DE" sz="1200" dirty="0">
                <a:solidFill>
                  <a:prstClr val="black"/>
                </a:solidFill>
                <a:latin typeface="Transat Standard" pitchFamily="34" charset="0"/>
              </a:rPr>
              <a:t>Mittag  Abend</a:t>
            </a:r>
          </a:p>
        </p:txBody>
      </p:sp>
      <p:sp>
        <p:nvSpPr>
          <p:cNvPr id="4" name="AutoShape 4" descr="Schneeregenschauer"/>
          <p:cNvSpPr>
            <a:spLocks noChangeAspect="1" noChangeArrowheads="1"/>
          </p:cNvSpPr>
          <p:nvPr/>
        </p:nvSpPr>
        <p:spPr bwMode="auto">
          <a:xfrm>
            <a:off x="142824" y="-19050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" name="AutoShape 2" descr="leichter Regen">
            <a:extLst>
              <a:ext uri="{FF2B5EF4-FFF2-40B4-BE49-F238E27FC236}">
                <a16:creationId xmlns:a16="http://schemas.microsoft.com/office/drawing/2014/main" id="{3660281B-1BFA-69F7-1AD5-892B0F3AE6E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45873" y="3694809"/>
            <a:ext cx="4953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0" name="AutoShape 4" descr="leichter Regen">
            <a:extLst>
              <a:ext uri="{FF2B5EF4-FFF2-40B4-BE49-F238E27FC236}">
                <a16:creationId xmlns:a16="http://schemas.microsoft.com/office/drawing/2014/main" id="{43DB77FF-2B42-EC3B-CA4E-09AB9A7F881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72050" y="3608388"/>
            <a:ext cx="4953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40" name="Rechteck 39">
            <a:extLst>
              <a:ext uri="{FF2B5EF4-FFF2-40B4-BE49-F238E27FC236}">
                <a16:creationId xmlns:a16="http://schemas.microsoft.com/office/drawing/2014/main" id="{F5530CB6-93DA-1F3A-26B9-7A9B0CE85C1C}"/>
              </a:ext>
            </a:extLst>
          </p:cNvPr>
          <p:cNvSpPr/>
          <p:nvPr/>
        </p:nvSpPr>
        <p:spPr>
          <a:xfrm>
            <a:off x="1204992" y="1484412"/>
            <a:ext cx="4228751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0"/>
              </a:spcBef>
            </a:pPr>
            <a:r>
              <a:rPr lang="de-DE" sz="1050" u="sng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Heute:</a:t>
            </a:r>
          </a:p>
          <a:p>
            <a:pPr lvl="0">
              <a:spcBef>
                <a:spcPts val="0"/>
              </a:spcBef>
            </a:pPr>
            <a:r>
              <a:rPr lang="de-DE" sz="1050" b="0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 Heute gibt es einen Mix aus Sonne und Wolken.</a:t>
            </a:r>
          </a:p>
          <a:p>
            <a:pPr lvl="0">
              <a:spcBef>
                <a:spcPts val="0"/>
              </a:spcBef>
            </a:pPr>
            <a:r>
              <a:rPr lang="de-DE" sz="1050" u="sng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Trend:</a:t>
            </a:r>
          </a:p>
          <a:p>
            <a:pPr lvl="0">
              <a:spcBef>
                <a:spcPts val="0"/>
              </a:spcBef>
            </a:pPr>
            <a:r>
              <a:rPr lang="de-DE" sz="1050" b="0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Auch die nächsten Tage werden wechselhaft. Samstag Abend, </a:t>
            </a:r>
          </a:p>
          <a:p>
            <a:pPr lvl="0">
              <a:spcBef>
                <a:spcPts val="0"/>
              </a:spcBef>
            </a:pPr>
            <a:r>
              <a:rPr lang="de-DE" sz="1050" b="0" dirty="0">
                <a:solidFill>
                  <a:prstClr val="black"/>
                </a:solidFill>
                <a:latin typeface="Transat Standard" pitchFamily="34" charset="0"/>
                <a:cs typeface="Arial" charset="0"/>
              </a:rPr>
              <a:t>sowie Sonntag können Schauer auftreten.</a:t>
            </a:r>
          </a:p>
        </p:txBody>
      </p:sp>
      <p:sp>
        <p:nvSpPr>
          <p:cNvPr id="2" name="AutoShape 2" descr="sonnig">
            <a:extLst>
              <a:ext uri="{FF2B5EF4-FFF2-40B4-BE49-F238E27FC236}">
                <a16:creationId xmlns:a16="http://schemas.microsoft.com/office/drawing/2014/main" id="{41E513B4-735D-D116-D79E-AA0092F9869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67300" y="36274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" name="AutoShape 2" descr="Regen">
            <a:extLst>
              <a:ext uri="{FF2B5EF4-FFF2-40B4-BE49-F238E27FC236}">
                <a16:creationId xmlns:a16="http://schemas.microsoft.com/office/drawing/2014/main" id="{38763F39-76DA-7849-8E89-B7E33D8CB8D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219700" y="37798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44" name="Textfeld 43">
            <a:extLst>
              <a:ext uri="{FF2B5EF4-FFF2-40B4-BE49-F238E27FC236}">
                <a16:creationId xmlns:a16="http://schemas.microsoft.com/office/drawing/2014/main" id="{6246D04A-7E94-34B8-EFC3-639820ABF99C}"/>
              </a:ext>
            </a:extLst>
          </p:cNvPr>
          <p:cNvSpPr txBox="1"/>
          <p:nvPr/>
        </p:nvSpPr>
        <p:spPr>
          <a:xfrm>
            <a:off x="-126534" y="-106164"/>
            <a:ext cx="5172407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e-DE" sz="1000" b="0" i="0" u="none" strike="noStrike" kern="1200" cap="none" spc="0" normalizeH="0" baseline="0" noProof="0" dirty="0">
                <a:ln>
                  <a:noFill/>
                </a:ln>
                <a:solidFill>
                  <a:srgbClr val="003C74"/>
                </a:solidFill>
                <a:effectLst/>
                <a:uLnTx/>
                <a:uFillTx/>
                <a:latin typeface="BGL Headline" panose="00000500000000000000"/>
                <a:ea typeface="+mj-ea"/>
                <a:cs typeface="Arial" charset="0"/>
              </a:rPr>
              <a:t> </a:t>
            </a:r>
            <a:b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srgbClr val="003C74"/>
                </a:solidFill>
                <a:effectLst/>
                <a:uLnTx/>
                <a:uFillTx/>
                <a:latin typeface="BGL Headline" panose="00000500000000000000"/>
                <a:ea typeface="+mj-ea"/>
                <a:cs typeface="Arial" charset="0"/>
              </a:rPr>
            </a:b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srgbClr val="003C74"/>
                </a:solidFill>
                <a:effectLst/>
                <a:uLnTx/>
                <a:uFillTx/>
                <a:latin typeface="BGL Headline" panose="00000500000000000000"/>
                <a:ea typeface="+mj-ea"/>
                <a:cs typeface="Arial" charset="0"/>
              </a:rPr>
              <a:t>Frühstückspost</a:t>
            </a:r>
            <a:b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srgbClr val="003C74"/>
                </a:solidFill>
                <a:effectLst/>
                <a:uLnTx/>
                <a:uFillTx/>
                <a:latin typeface="BGL Headline" panose="00000500000000000000"/>
                <a:ea typeface="+mj-ea"/>
                <a:cs typeface="Arial" charset="0"/>
              </a:rPr>
            </a:b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srgbClr val="003C74"/>
                </a:solidFill>
                <a:effectLst/>
                <a:uLnTx/>
                <a:uFillTx/>
                <a:latin typeface="BGL Headline" panose="00000500000000000000"/>
                <a:ea typeface="+mj-ea"/>
                <a:cs typeface="Arial" charset="0"/>
              </a:rPr>
              <a:t>Freitag</a:t>
            </a:r>
            <a:r>
              <a:rPr lang="de-DE" sz="1200" b="0" dirty="0">
                <a:solidFill>
                  <a:srgbClr val="003C74"/>
                </a:solidFill>
                <a:latin typeface="BGL Headline" panose="00000500000000000000"/>
                <a:ea typeface="+mj-ea"/>
                <a:cs typeface="Arial" charset="0"/>
              </a:rPr>
              <a:t>, 30.1</a:t>
            </a: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srgbClr val="003C74"/>
                </a:solidFill>
                <a:effectLst/>
                <a:uLnTx/>
                <a:uFillTx/>
                <a:latin typeface="BGL Headline" panose="00000500000000000000"/>
                <a:ea typeface="+mj-ea"/>
                <a:cs typeface="Arial" charset="0"/>
              </a:rPr>
              <a:t>0.2026</a:t>
            </a: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sz="1200" b="0" dirty="0">
                <a:solidFill>
                  <a:srgbClr val="003C74"/>
                </a:solidFill>
                <a:latin typeface="BGL Headline" panose="00000500000000000000"/>
                <a:ea typeface="+mj-ea"/>
                <a:cs typeface="Arial" charset="0"/>
              </a:rPr>
              <a:t>Samstag, 31.10.2026</a:t>
            </a: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sz="1200" b="0" dirty="0">
                <a:solidFill>
                  <a:srgbClr val="003C74"/>
                </a:solidFill>
                <a:latin typeface="BGL Headline" panose="00000500000000000000"/>
                <a:ea typeface="+mj-ea"/>
                <a:cs typeface="Arial" charset="0"/>
              </a:rPr>
              <a:t>Sonntag, 01.11.2026</a:t>
            </a:r>
          </a:p>
        </p:txBody>
      </p:sp>
      <p:sp>
        <p:nvSpPr>
          <p:cNvPr id="20" name="AutoShape 2" descr="Regen">
            <a:extLst>
              <a:ext uri="{FF2B5EF4-FFF2-40B4-BE49-F238E27FC236}">
                <a16:creationId xmlns:a16="http://schemas.microsoft.com/office/drawing/2014/main" id="{C86C1036-A665-101D-BCA1-DA25A05CCC0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81575" y="3613150"/>
            <a:ext cx="476250" cy="33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7" name="Rectangle 3">
            <a:extLst>
              <a:ext uri="{FF2B5EF4-FFF2-40B4-BE49-F238E27FC236}">
                <a16:creationId xmlns:a16="http://schemas.microsoft.com/office/drawing/2014/main" id="{D8ECE4D1-1ADC-C1D8-5AAF-8918443A49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-64760" y="-275960"/>
            <a:ext cx="1044098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37" name="AutoShape 2" descr="Schauer">
            <a:extLst>
              <a:ext uri="{FF2B5EF4-FFF2-40B4-BE49-F238E27FC236}">
                <a16:creationId xmlns:a16="http://schemas.microsoft.com/office/drawing/2014/main" id="{F1D7B553-DFC3-255A-C9A5-AB1F263C74A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372100" y="39322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77E19A88-5281-46D7-DA9D-D0973C3A8267}"/>
              </a:ext>
            </a:extLst>
          </p:cNvPr>
          <p:cNvSpPr txBox="1"/>
          <p:nvPr/>
        </p:nvSpPr>
        <p:spPr>
          <a:xfrm>
            <a:off x="9135" y="2414085"/>
            <a:ext cx="5262800" cy="4390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600" b="1" i="0" u="sng" strike="noStrike" kern="1200" cap="none" spc="0" normalizeH="0" baseline="0" noProof="0" dirty="0">
                <a:ln>
                  <a:noFill/>
                </a:ln>
                <a:solidFill>
                  <a:srgbClr val="003C74"/>
                </a:solidFill>
                <a:effectLst/>
                <a:uLnTx/>
                <a:uFillTx/>
                <a:latin typeface="Transat Standard" panose="020B0503040603020202" pitchFamily="34" charset="0"/>
                <a:ea typeface="+mn-ea"/>
                <a:cs typeface="Arial" charset="0"/>
              </a:rPr>
              <a:t>Urlaubstipp:</a:t>
            </a:r>
            <a:r>
              <a:rPr lang="de-DE" b="1" kern="1200" dirty="0">
                <a:solidFill>
                  <a:srgbClr val="1F497D"/>
                </a:solidFill>
                <a:effectLst/>
                <a:latin typeface="Transat Standard" panose="020B0503040603020202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de-DE" sz="800" b="1" kern="1200" dirty="0">
              <a:solidFill>
                <a:srgbClr val="1F497D"/>
              </a:solidFill>
              <a:effectLst/>
              <a:latin typeface="Transat Standard" panose="020B0503040603020202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4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Transat Standard" panose="020B0503040603020202" pitchFamily="34" charset="0"/>
              <a:ea typeface="Times New Roman" panose="02020603050405020304" pitchFamily="18" charset="0"/>
              <a:cs typeface="Andalus"/>
            </a:endParaRP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1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Transat Standard" panose="020B0503040603020202" pitchFamily="34" charset="0"/>
                <a:ea typeface="Times New Roman" panose="02020603050405020304" pitchFamily="18" charset="0"/>
                <a:cs typeface="Andalus"/>
              </a:rPr>
              <a:t>Rätsel-Tour am </a:t>
            </a:r>
            <a:r>
              <a:rPr kumimoji="0" lang="de-DE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Transat Standard" panose="020B0503040603020202" pitchFamily="34" charset="0"/>
                <a:ea typeface="Times New Roman" panose="02020603050405020304" pitchFamily="18" charset="0"/>
                <a:cs typeface="Andalus"/>
              </a:rPr>
              <a:t>Königsseer</a:t>
            </a:r>
            <a:r>
              <a:rPr kumimoji="0" lang="de-DE" sz="1400" b="1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Transat Standard" panose="020B0503040603020202" pitchFamily="34" charset="0"/>
                <a:ea typeface="Times New Roman" panose="02020603050405020304" pitchFamily="18" charset="0"/>
                <a:cs typeface="Andalus"/>
              </a:rPr>
              <a:t> Fußweg</a:t>
            </a: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sz="1050" b="0" kern="1000" dirty="0">
              <a:solidFill>
                <a:prstClr val="black"/>
              </a:solidFill>
              <a:latin typeface="Transat Standard" pitchFamily="34" charset="0"/>
            </a:endParaRP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sz="1050" b="0" kern="1000" dirty="0">
              <a:solidFill>
                <a:prstClr val="black"/>
              </a:solidFill>
              <a:latin typeface="Transat Standard" pitchFamily="34" charset="0"/>
            </a:endParaRP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sz="1050" b="0" kern="1000" dirty="0">
              <a:solidFill>
                <a:prstClr val="black"/>
              </a:solidFill>
              <a:latin typeface="Transat Standard" pitchFamily="34" charset="0"/>
            </a:endParaRP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sz="1050" b="0" kern="1000" dirty="0">
              <a:solidFill>
                <a:prstClr val="black"/>
              </a:solidFill>
              <a:latin typeface="Transat Standard" pitchFamily="34" charset="0"/>
            </a:endParaRP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sz="1050" b="0" kern="1000" dirty="0">
              <a:solidFill>
                <a:prstClr val="black"/>
              </a:solidFill>
              <a:latin typeface="Transat Standard" pitchFamily="34" charset="0"/>
            </a:endParaRP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sz="1050" b="0" kern="1000" dirty="0">
              <a:solidFill>
                <a:prstClr val="black"/>
              </a:solidFill>
              <a:latin typeface="Transat Standard" pitchFamily="34" charset="0"/>
            </a:endParaRP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sz="1050" b="0" kern="1000" dirty="0">
              <a:solidFill>
                <a:prstClr val="black"/>
              </a:solidFill>
              <a:latin typeface="Transat Standard" pitchFamily="34" charset="0"/>
            </a:endParaRP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sz="1050" b="0" kern="1000" dirty="0">
              <a:solidFill>
                <a:prstClr val="black"/>
              </a:solidFill>
              <a:latin typeface="Transat Standard" pitchFamily="34" charset="0"/>
            </a:endParaRP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sz="1050" b="0" kern="1000" dirty="0">
              <a:solidFill>
                <a:prstClr val="black"/>
              </a:solidFill>
              <a:latin typeface="Transat Standard" pitchFamily="34" charset="0"/>
            </a:endParaRP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sz="800" b="0" kern="1000" dirty="0">
              <a:solidFill>
                <a:prstClr val="black"/>
              </a:solidFill>
              <a:latin typeface="Transat Standard" pitchFamily="34" charset="0"/>
            </a:endParaRP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das Mankei Maxl und stellt dir Fragen. Auf deinem Rätselflyer oder digital kannst du die Fragen beantworten und so doppelt Spaß haben.</a:t>
            </a: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Unter koenigssee.de findest du alle nötigen Informationen.</a:t>
            </a: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Am Ende wartet in der Tourist-Information am Parkplatz Königssee eine Überraschung auf dich!</a:t>
            </a: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sz="1050" b="0" kern="1000" dirty="0">
              <a:solidFill>
                <a:prstClr val="black"/>
              </a:solidFill>
              <a:latin typeface="Transat Standard" pitchFamily="34" charset="0"/>
            </a:endParaRP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sz="1050" kern="1000" dirty="0">
                <a:solidFill>
                  <a:prstClr val="black"/>
                </a:solidFill>
                <a:latin typeface="Transat Standard" pitchFamily="34" charset="0"/>
              </a:rPr>
              <a:t>Länge: 5 km (einfach), Gehzeit ca. 1,5 Stunden</a:t>
            </a: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sz="1050" kern="1000" dirty="0">
                <a:solidFill>
                  <a:prstClr val="black"/>
                </a:solidFill>
                <a:latin typeface="Transat Standard" pitchFamily="34" charset="0"/>
              </a:rPr>
              <a:t>Parkplatz: Salinenplatz, 83471 Berchtesgaden</a:t>
            </a: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sz="1050" kern="1000" dirty="0">
                <a:solidFill>
                  <a:prstClr val="black"/>
                </a:solidFill>
                <a:latin typeface="Transat Standard" pitchFamily="34" charset="0"/>
              </a:rPr>
              <a:t>Ausgangspunkt: Am Triftplatz, 83471 Schönau a. Königssee</a:t>
            </a: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sz="1050" kern="1000" dirty="0">
                <a:solidFill>
                  <a:prstClr val="black"/>
                </a:solidFill>
                <a:latin typeface="Transat Standard" pitchFamily="34" charset="0"/>
              </a:rPr>
              <a:t>Bushaltestelle: ZOB Berchtesgaden, alle Linien</a:t>
            </a: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sz="1050" b="0" kern="1000" dirty="0">
              <a:solidFill>
                <a:prstClr val="black"/>
              </a:solidFill>
              <a:latin typeface="Transat Standard" pitchFamily="34" charset="0"/>
            </a:endParaRPr>
          </a:p>
          <a:p>
            <a:pPr marL="0" marR="0" lvl="0" indent="0" algn="ctr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sz="1050" b="0" kern="1000" dirty="0">
              <a:solidFill>
                <a:prstClr val="black"/>
              </a:solidFill>
              <a:latin typeface="Transat Standard" pitchFamily="34" charset="0"/>
            </a:endParaRPr>
          </a:p>
          <a:p>
            <a:pPr algn="ctr">
              <a:lnSpc>
                <a:spcPct val="115000"/>
              </a:lnSpc>
              <a:spcBef>
                <a:spcPts val="1200"/>
              </a:spcBef>
            </a:pPr>
            <a:endParaRPr kumimoji="0" lang="de-DE" sz="400" b="1" i="0" u="sng" strike="noStrike" kern="1200" cap="none" spc="0" normalizeH="0" baseline="0" noProof="0" dirty="0">
              <a:ln>
                <a:noFill/>
              </a:ln>
              <a:solidFill>
                <a:srgbClr val="003C74"/>
              </a:solidFill>
              <a:effectLst/>
              <a:uLnTx/>
              <a:uFillTx/>
              <a:latin typeface="Transat Standard" panose="020B0503040603020202" pitchFamily="34" charset="0"/>
              <a:ea typeface="+mn-ea"/>
              <a:cs typeface="Arial" charset="0"/>
            </a:endParaRPr>
          </a:p>
        </p:txBody>
      </p:sp>
      <p:sp>
        <p:nvSpPr>
          <p:cNvPr id="6" name="AutoShape 2" descr="Schauer">
            <a:extLst>
              <a:ext uri="{FF2B5EF4-FFF2-40B4-BE49-F238E27FC236}">
                <a16:creationId xmlns:a16="http://schemas.microsoft.com/office/drawing/2014/main" id="{371D5EB9-C700-273F-5E05-D54A2A246F2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524500" y="40846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" name="AutoShape 4" descr="Schauer">
            <a:extLst>
              <a:ext uri="{FF2B5EF4-FFF2-40B4-BE49-F238E27FC236}">
                <a16:creationId xmlns:a16="http://schemas.microsoft.com/office/drawing/2014/main" id="{846E5937-19B8-6FCD-D7C0-1B7E5103749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676900" y="42370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1" name="AutoShape 6" descr="Schauer">
            <a:extLst>
              <a:ext uri="{FF2B5EF4-FFF2-40B4-BE49-F238E27FC236}">
                <a16:creationId xmlns:a16="http://schemas.microsoft.com/office/drawing/2014/main" id="{1316D86C-D00F-BB45-24AC-476AC722944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829300" y="43894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2" name="AutoShape 2" descr="Schauer">
            <a:extLst>
              <a:ext uri="{FF2B5EF4-FFF2-40B4-BE49-F238E27FC236}">
                <a16:creationId xmlns:a16="http://schemas.microsoft.com/office/drawing/2014/main" id="{C828858B-9062-0515-BC96-91CCFF50649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81700" y="45418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" name="AutoShape 2" descr="bewölkt">
            <a:extLst>
              <a:ext uri="{FF2B5EF4-FFF2-40B4-BE49-F238E27FC236}">
                <a16:creationId xmlns:a16="http://schemas.microsoft.com/office/drawing/2014/main" id="{E8CB423B-855C-0F0C-964B-293CA83530D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341639" y="3630647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7F90C941-D3D4-F11F-B4AA-A4995BEEF03F}"/>
              </a:ext>
            </a:extLst>
          </p:cNvPr>
          <p:cNvSpPr/>
          <p:nvPr/>
        </p:nvSpPr>
        <p:spPr>
          <a:xfrm>
            <a:off x="232897" y="6983680"/>
            <a:ext cx="4894557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de-DE" altLang="de-DE" sz="1400" u="sng" dirty="0">
                <a:solidFill>
                  <a:schemeClr val="tx2"/>
                </a:solidFill>
                <a:latin typeface="Transat Standard" panose="020B0503040603020202" pitchFamily="34" charset="0"/>
              </a:rPr>
              <a:t>Spruch des Tages:</a:t>
            </a:r>
            <a:endParaRPr lang="de-DE" sz="400" b="0" u="sng" dirty="0">
              <a:solidFill>
                <a:schemeClr val="tx2"/>
              </a:solidFill>
              <a:latin typeface="Transat Standard" panose="020B0503040603020202" pitchFamily="34" charset="0"/>
            </a:endParaRPr>
          </a:p>
          <a:p>
            <a:pPr algn="ctr"/>
            <a:r>
              <a:rPr lang="de-DE" sz="1050" b="0" dirty="0">
                <a:latin typeface="Transat Standard" panose="020B0503040603020202" pitchFamily="34" charset="0"/>
              </a:rPr>
              <a:t>„Was wir lieben, bleibt im Herzen.“</a:t>
            </a:r>
            <a:endParaRPr lang="de-DE" altLang="de-DE" sz="800" b="0" i="1" u="sng" dirty="0">
              <a:solidFill>
                <a:schemeClr val="tx2"/>
              </a:solidFill>
              <a:latin typeface="Transat Standard" panose="020B0503040603020202" pitchFamily="34" charset="0"/>
            </a:endParaRPr>
          </a:p>
        </p:txBody>
      </p:sp>
      <p:sp>
        <p:nvSpPr>
          <p:cNvPr id="34" name="AutoShape 2">
            <a:extLst>
              <a:ext uri="{FF2B5EF4-FFF2-40B4-BE49-F238E27FC236}">
                <a16:creationId xmlns:a16="http://schemas.microsoft.com/office/drawing/2014/main" id="{0C03774D-4CD5-2F99-38FA-375A16FD04C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134100" y="46942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" name="AutoShape 2" descr="wechselnd bewölkt">
            <a:extLst>
              <a:ext uri="{FF2B5EF4-FFF2-40B4-BE49-F238E27FC236}">
                <a16:creationId xmlns:a16="http://schemas.microsoft.com/office/drawing/2014/main" id="{236D2B3C-1229-C68A-6E31-C8E82D1A06D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86500" y="48466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45" name="AutoShape 4" descr="klar">
            <a:extLst>
              <a:ext uri="{FF2B5EF4-FFF2-40B4-BE49-F238E27FC236}">
                <a16:creationId xmlns:a16="http://schemas.microsoft.com/office/drawing/2014/main" id="{714BBC63-A1BE-1D9F-A720-A94ACE3EC17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124450" y="3760788"/>
            <a:ext cx="4953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9" name="AutoShape 2">
            <a:extLst>
              <a:ext uri="{FF2B5EF4-FFF2-40B4-BE49-F238E27FC236}">
                <a16:creationId xmlns:a16="http://schemas.microsoft.com/office/drawing/2014/main" id="{DB02E106-2E6B-ABD2-3B1E-2A11F610EFC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2225" y="-3127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8" name="Rechteck 37">
            <a:extLst>
              <a:ext uri="{FF2B5EF4-FFF2-40B4-BE49-F238E27FC236}">
                <a16:creationId xmlns:a16="http://schemas.microsoft.com/office/drawing/2014/main" id="{D1ED1214-B1E0-78C8-C43F-2D8ED1AEB76C}"/>
              </a:ext>
            </a:extLst>
          </p:cNvPr>
          <p:cNvSpPr/>
          <p:nvPr/>
        </p:nvSpPr>
        <p:spPr>
          <a:xfrm>
            <a:off x="720904" y="6269195"/>
            <a:ext cx="4101424" cy="679788"/>
          </a:xfrm>
          <a:prstGeom prst="rect">
            <a:avLst/>
          </a:prstGeom>
          <a:solidFill>
            <a:srgbClr val="003C74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algn="l" defTabSz="957263" rtl="0" eaLnBrk="0" fontAlgn="base" hangingPunct="0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77838" indent="11113" algn="l" defTabSz="957263" rtl="0" eaLnBrk="0" fontAlgn="base" hangingPunct="0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57263" indent="23813" algn="l" defTabSz="957263" rtl="0" eaLnBrk="0" fontAlgn="base" hangingPunct="0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36688" indent="34925" algn="l" defTabSz="957263" rtl="0" eaLnBrk="0" fontAlgn="base" hangingPunct="0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14525" indent="47625" algn="l" defTabSz="957263" rtl="0" eaLnBrk="0" fontAlgn="base" hangingPunct="0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50" b="0" dirty="0">
                <a:solidFill>
                  <a:schemeClr val="bg1"/>
                </a:solidFill>
                <a:latin typeface="Transat Standard" pitchFamily="34" charset="0"/>
                <a:cs typeface="Arial" charset="0"/>
              </a:rPr>
              <a:t>Sichere dir jetzt das See-Gipfel-Ticket für </a:t>
            </a:r>
            <a:r>
              <a:rPr lang="de-DE" sz="1050" dirty="0">
                <a:solidFill>
                  <a:schemeClr val="bg1"/>
                </a:solidFill>
                <a:latin typeface="Transat Standard" pitchFamily="34" charset="0"/>
                <a:cs typeface="Arial" charset="0"/>
              </a:rPr>
              <a:t>56 €</a:t>
            </a:r>
          </a:p>
          <a:p>
            <a:pPr lvl="0" algn="ctr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50" b="0" dirty="0">
                <a:solidFill>
                  <a:schemeClr val="bg1"/>
                </a:solidFill>
                <a:latin typeface="Transat Standard" pitchFamily="34" charset="0"/>
                <a:cs typeface="Arial" charset="0"/>
              </a:rPr>
              <a:t>Kombiticket Königssee &amp; </a:t>
            </a:r>
            <a:r>
              <a:rPr lang="de-DE" sz="1050" b="0" dirty="0" err="1">
                <a:solidFill>
                  <a:schemeClr val="bg1"/>
                </a:solidFill>
                <a:latin typeface="Transat Standard" pitchFamily="34" charset="0"/>
                <a:cs typeface="Arial" charset="0"/>
              </a:rPr>
              <a:t>Jennerbahn</a:t>
            </a:r>
            <a:endParaRPr lang="de-DE" sz="1050" b="0" dirty="0">
              <a:solidFill>
                <a:schemeClr val="bg1"/>
              </a:solidFill>
              <a:latin typeface="Transat Standard" pitchFamily="34" charset="0"/>
              <a:cs typeface="Arial" charset="0"/>
            </a:endParaRPr>
          </a:p>
          <a:p>
            <a:pPr lvl="0" algn="ctr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50" b="0" dirty="0">
                <a:solidFill>
                  <a:schemeClr val="bg1"/>
                </a:solidFill>
                <a:latin typeface="Transat Standard" pitchFamily="34" charset="0"/>
                <a:cs typeface="Arial" charset="0"/>
              </a:rPr>
              <a:t>erhältlich am Ticket-Schalter der Schifffahrt Königssee </a:t>
            </a:r>
          </a:p>
          <a:p>
            <a:pPr lvl="0" algn="ctr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50" b="0" dirty="0">
                <a:solidFill>
                  <a:schemeClr val="bg1"/>
                </a:solidFill>
                <a:latin typeface="Transat Standard" pitchFamily="34" charset="0"/>
                <a:cs typeface="Arial" charset="0"/>
              </a:rPr>
              <a:t> Infos unter koenigssee.de</a:t>
            </a:r>
          </a:p>
        </p:txBody>
      </p:sp>
      <p:sp>
        <p:nvSpPr>
          <p:cNvPr id="41" name="Rechteck 40">
            <a:extLst>
              <a:ext uri="{FF2B5EF4-FFF2-40B4-BE49-F238E27FC236}">
                <a16:creationId xmlns:a16="http://schemas.microsoft.com/office/drawing/2014/main" id="{FEB8318E-DF7D-12BF-A6CD-1C16EA396BAB}"/>
              </a:ext>
            </a:extLst>
          </p:cNvPr>
          <p:cNvSpPr/>
          <p:nvPr/>
        </p:nvSpPr>
        <p:spPr>
          <a:xfrm>
            <a:off x="5601544" y="6390883"/>
            <a:ext cx="4258060" cy="922737"/>
          </a:xfrm>
          <a:prstGeom prst="rect">
            <a:avLst/>
          </a:prstGeom>
          <a:solidFill>
            <a:srgbClr val="0790AC"/>
          </a:solidFill>
          <a:ln>
            <a:solidFill>
              <a:srgbClr val="0790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algn="l" defTabSz="957263" rtl="0" eaLnBrk="0" fontAlgn="base" hangingPunct="0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77838" indent="11113" algn="l" defTabSz="957263" rtl="0" eaLnBrk="0" fontAlgn="base" hangingPunct="0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57263" indent="23813" algn="l" defTabSz="957263" rtl="0" eaLnBrk="0" fontAlgn="base" hangingPunct="0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36688" indent="34925" algn="l" defTabSz="957263" rtl="0" eaLnBrk="0" fontAlgn="base" hangingPunct="0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14525" indent="47625" algn="l" defTabSz="957263" rtl="0" eaLnBrk="0" fontAlgn="base" hangingPunct="0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50" dirty="0">
                <a:solidFill>
                  <a:schemeClr val="bg1"/>
                </a:solidFill>
                <a:latin typeface="Transat Standard" pitchFamily="34" charset="0"/>
                <a:cs typeface="Arial" charset="0"/>
              </a:rPr>
              <a:t>Sicher Dir jetzt Dein Winter-Rätsel-Heft!</a:t>
            </a:r>
          </a:p>
          <a:p>
            <a:pPr lvl="0" algn="ctr">
              <a:spcBef>
                <a:spcPts val="0"/>
              </a:spcBef>
              <a:spcAft>
                <a:spcPts val="0"/>
              </a:spcAft>
              <a:defRPr/>
            </a:pPr>
            <a:endParaRPr lang="de-DE" sz="300" dirty="0">
              <a:solidFill>
                <a:schemeClr val="bg1"/>
              </a:solidFill>
              <a:latin typeface="Transat Standard" pitchFamily="34" charset="0"/>
              <a:cs typeface="Arial" charset="0"/>
            </a:endParaRPr>
          </a:p>
          <a:p>
            <a:pPr lvl="0" algn="ctr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50" dirty="0">
                <a:solidFill>
                  <a:schemeClr val="bg1"/>
                </a:solidFill>
                <a:latin typeface="Transat Standard" pitchFamily="34" charset="0"/>
                <a:cs typeface="Arial" charset="0"/>
              </a:rPr>
              <a:t>Vorbestellung ab sofort bei der Tourist-Information Schönau a. Königssee</a:t>
            </a:r>
          </a:p>
          <a:p>
            <a:pPr lvl="0" algn="ctr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50" b="0" dirty="0">
                <a:solidFill>
                  <a:schemeClr val="bg1"/>
                </a:solidFill>
                <a:latin typeface="Transat Standard" pitchFamily="34" charset="0"/>
                <a:cs typeface="Arial" charset="0"/>
              </a:rPr>
              <a:t>Rathausplatz 1, 83471 Schönau a. Königssee</a:t>
            </a:r>
          </a:p>
          <a:p>
            <a:pPr lvl="0" algn="ctr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50" b="0" dirty="0">
                <a:solidFill>
                  <a:schemeClr val="bg1"/>
                </a:solidFill>
                <a:latin typeface="Transat Standard" pitchFamily="34" charset="0"/>
                <a:cs typeface="Arial" charset="0"/>
              </a:rPr>
              <a:t>T +49 8652 1760  |  tourismus@koenigssee.com</a:t>
            </a:r>
          </a:p>
          <a:p>
            <a:pPr lvl="0" algn="ctr">
              <a:spcBef>
                <a:spcPts val="0"/>
              </a:spcBef>
              <a:spcAft>
                <a:spcPts val="0"/>
              </a:spcAft>
              <a:defRPr/>
            </a:pPr>
            <a:endParaRPr lang="de-DE" sz="300" b="0" dirty="0">
              <a:solidFill>
                <a:schemeClr val="bg1"/>
              </a:solidFill>
              <a:latin typeface="Transat Standard" pitchFamily="34" charset="0"/>
              <a:cs typeface="Arial" charset="0"/>
            </a:endParaRPr>
          </a:p>
          <a:p>
            <a:pPr lvl="0" algn="ctr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50" dirty="0">
                <a:solidFill>
                  <a:schemeClr val="bg1"/>
                </a:solidFill>
                <a:latin typeface="Transat Standard" pitchFamily="34" charset="0"/>
                <a:cs typeface="Arial" charset="0"/>
              </a:rPr>
              <a:t>NUR im Winter. NUR in Schönau a. Königssee. NUR für echt Spürnasen.</a:t>
            </a:r>
          </a:p>
        </p:txBody>
      </p:sp>
      <p:pic>
        <p:nvPicPr>
          <p:cNvPr id="47" name="Grafik 46">
            <a:extLst>
              <a:ext uri="{FF2B5EF4-FFF2-40B4-BE49-F238E27FC236}">
                <a16:creationId xmlns:a16="http://schemas.microsoft.com/office/drawing/2014/main" id="{A8F2BD16-6358-D936-F11E-DAF04331C8C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2524" y="5833644"/>
            <a:ext cx="1343406" cy="1260637"/>
          </a:xfrm>
          <a:prstGeom prst="rect">
            <a:avLst/>
          </a:prstGeom>
        </p:spPr>
      </p:pic>
      <p:pic>
        <p:nvPicPr>
          <p:cNvPr id="49" name="Grafik 48">
            <a:extLst>
              <a:ext uri="{FF2B5EF4-FFF2-40B4-BE49-F238E27FC236}">
                <a16:creationId xmlns:a16="http://schemas.microsoft.com/office/drawing/2014/main" id="{9A6FCC92-09F6-CFDC-DE86-97D43611B4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561" y="6175500"/>
            <a:ext cx="1395330" cy="1210468"/>
          </a:xfrm>
          <a:prstGeom prst="rect">
            <a:avLst/>
          </a:prstGeom>
        </p:spPr>
      </p:pic>
      <p:pic>
        <p:nvPicPr>
          <p:cNvPr id="61" name="Grafik 60">
            <a:extLst>
              <a:ext uri="{FF2B5EF4-FFF2-40B4-BE49-F238E27FC236}">
                <a16:creationId xmlns:a16="http://schemas.microsoft.com/office/drawing/2014/main" id="{4105D123-8F66-C7F9-DCCA-547A609FE0E5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7664" t="7968" r="7346" b="7664"/>
          <a:stretch/>
        </p:blipFill>
        <p:spPr>
          <a:xfrm>
            <a:off x="9758630" y="6815620"/>
            <a:ext cx="583624" cy="579357"/>
          </a:xfrm>
          <a:prstGeom prst="rect">
            <a:avLst/>
          </a:prstGeom>
        </p:spPr>
      </p:pic>
      <p:pic>
        <p:nvPicPr>
          <p:cNvPr id="4096" name="Grafik 4095">
            <a:extLst>
              <a:ext uri="{FF2B5EF4-FFF2-40B4-BE49-F238E27FC236}">
                <a16:creationId xmlns:a16="http://schemas.microsoft.com/office/drawing/2014/main" id="{3DB1D951-C9FF-A8BC-011B-15198AAA9C8F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28105" r="14125"/>
          <a:stretch/>
        </p:blipFill>
        <p:spPr>
          <a:xfrm rot="3793146">
            <a:off x="9856202" y="6584634"/>
            <a:ext cx="322381" cy="304233"/>
          </a:xfrm>
          <a:prstGeom prst="rect">
            <a:avLst/>
          </a:prstGeom>
        </p:spPr>
      </p:pic>
      <p:sp>
        <p:nvSpPr>
          <p:cNvPr id="36" name="AutoShape 2" descr="bewölkt">
            <a:extLst>
              <a:ext uri="{FF2B5EF4-FFF2-40B4-BE49-F238E27FC236}">
                <a16:creationId xmlns:a16="http://schemas.microsoft.com/office/drawing/2014/main" id="{A789D5FF-C475-1EA7-137B-BAA8F3712FC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438900" y="49990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pic>
        <p:nvPicPr>
          <p:cNvPr id="48" name="Grafik 47">
            <a:extLst>
              <a:ext uri="{FF2B5EF4-FFF2-40B4-BE49-F238E27FC236}">
                <a16:creationId xmlns:a16="http://schemas.microsoft.com/office/drawing/2014/main" id="{50B6FB28-0C4B-D4DB-6151-E2EEA233FE2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0858" y="2093557"/>
            <a:ext cx="379479" cy="302312"/>
          </a:xfrm>
          <a:prstGeom prst="rect">
            <a:avLst/>
          </a:prstGeom>
        </p:spPr>
      </p:pic>
      <p:sp>
        <p:nvSpPr>
          <p:cNvPr id="35" name="AutoShape 2" descr="sonnig">
            <a:extLst>
              <a:ext uri="{FF2B5EF4-FFF2-40B4-BE49-F238E27FC236}">
                <a16:creationId xmlns:a16="http://schemas.microsoft.com/office/drawing/2014/main" id="{1D04C0AA-3682-D9D4-BBB8-D4782F3EE9B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591300" y="51514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pic>
        <p:nvPicPr>
          <p:cNvPr id="42" name="Grafik 41">
            <a:extLst>
              <a:ext uri="{FF2B5EF4-FFF2-40B4-BE49-F238E27FC236}">
                <a16:creationId xmlns:a16="http://schemas.microsoft.com/office/drawing/2014/main" id="{F0D8B698-8ADD-891A-7C54-4E2A4AD2B17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2469" y="1499812"/>
            <a:ext cx="476250" cy="333375"/>
          </a:xfrm>
          <a:prstGeom prst="rect">
            <a:avLst/>
          </a:prstGeom>
        </p:spPr>
      </p:pic>
      <p:sp>
        <p:nvSpPr>
          <p:cNvPr id="50" name="AutoShape 4" descr="sonnig">
            <a:extLst>
              <a:ext uri="{FF2B5EF4-FFF2-40B4-BE49-F238E27FC236}">
                <a16:creationId xmlns:a16="http://schemas.microsoft.com/office/drawing/2014/main" id="{378209D3-9534-2928-339E-30B0E3BADFD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743700" y="53038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pic>
        <p:nvPicPr>
          <p:cNvPr id="51" name="Grafik 50">
            <a:extLst>
              <a:ext uri="{FF2B5EF4-FFF2-40B4-BE49-F238E27FC236}">
                <a16:creationId xmlns:a16="http://schemas.microsoft.com/office/drawing/2014/main" id="{3A17A111-DC84-2E73-3ACC-DC3E38C74FB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08013" y="1833474"/>
            <a:ext cx="476250" cy="333375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98A45C9B-26BC-A9E7-0AF3-B0953663819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05" y="3280015"/>
            <a:ext cx="2123000" cy="1415198"/>
          </a:xfrm>
          <a:prstGeom prst="rect">
            <a:avLst/>
          </a:prstGeom>
        </p:spPr>
      </p:pic>
      <p:sp>
        <p:nvSpPr>
          <p:cNvPr id="52" name="Textfeld 51">
            <a:extLst>
              <a:ext uri="{FF2B5EF4-FFF2-40B4-BE49-F238E27FC236}">
                <a16:creationId xmlns:a16="http://schemas.microsoft.com/office/drawing/2014/main" id="{8EDA8B3C-9D06-58D2-42F5-CAFFD927D275}"/>
              </a:ext>
            </a:extLst>
          </p:cNvPr>
          <p:cNvSpPr txBox="1"/>
          <p:nvPr/>
        </p:nvSpPr>
        <p:spPr>
          <a:xfrm>
            <a:off x="2201903" y="3236824"/>
            <a:ext cx="2739728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Rätseln, knobeln, lachen und vieles mehr kann man jetzt in Schönau a. Königssee. Macht euch mit Mankei Maxl auf die Socken und geht auf Rätsel-Tour am </a:t>
            </a:r>
            <a:r>
              <a:rPr kumimoji="0" lang="de-DE" sz="1050" b="0" i="0" u="none" strike="noStrike" kern="10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Königsseer</a:t>
            </a:r>
            <a:r>
              <a:rPr kumimoji="0" lang="de-DE" sz="1050" b="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 Fußweg.</a:t>
            </a:r>
          </a:p>
          <a:p>
            <a:pPr marL="0" marR="0" lvl="0" indent="0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Los geht’s am Triftplatz hinter den Geschäften. Das Ziel ist der Königssee.</a:t>
            </a:r>
          </a:p>
          <a:p>
            <a:pPr marL="0" marR="0" lvl="0" indent="0" defTabSz="957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50" b="0" i="0" u="none" strike="noStrike" kern="10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ansat Standard" pitchFamily="34" charset="0"/>
                <a:ea typeface="+mn-ea"/>
                <a:cs typeface="Arial" panose="020B0604020202020204" pitchFamily="34" charset="0"/>
              </a:rPr>
              <a:t>19 Tafeln informieren über die Gemeinde, die Trift auf der Ache und die Gebäude am Weg. Fröhlich lächelnd begleitet dich auf jeder Tafel</a:t>
            </a:r>
            <a:endParaRPr lang="de-DE" dirty="0"/>
          </a:p>
        </p:txBody>
      </p:sp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701</Words>
  <Application>Microsoft Office PowerPoint</Application>
  <PresentationFormat>Benutzerdefiniert</PresentationFormat>
  <Paragraphs>92</Paragraphs>
  <Slides>1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6" baseType="lpstr">
      <vt:lpstr>Arial</vt:lpstr>
      <vt:lpstr>BGL Headline</vt:lpstr>
      <vt:lpstr>Calibri</vt:lpstr>
      <vt:lpstr>Transat Standard</vt:lpstr>
      <vt:lpstr>Larissa</vt:lpstr>
      <vt:lpstr>PowerPoint-Präsentation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Frühstückspost Dienstag, 25.07.2017</dc:title>
  <dc:creator>WS02</dc:creator>
  <cp:lastModifiedBy>Korbinian Lenz</cp:lastModifiedBy>
  <cp:revision>35340</cp:revision>
  <cp:lastPrinted>2026-10-23T08:25:31Z</cp:lastPrinted>
  <dcterms:created xsi:type="dcterms:W3CDTF">2011-05-05T08:35:59Z</dcterms:created>
  <dcterms:modified xsi:type="dcterms:W3CDTF">2026-10-29T10:01:54Z</dcterms:modified>
</cp:coreProperties>
</file>